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1506" y="18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26.11.2025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642918" y="357158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8" name="Picture 6" descr="C:\Users\2\AppData\Local\Temp\Rar$DIa0.024\70yil-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96" y="0"/>
            <a:ext cx="1214446" cy="883215"/>
          </a:xfrm>
          <a:prstGeom prst="rect">
            <a:avLst/>
          </a:prstGeom>
          <a:noFill/>
        </p:spPr>
      </p:pic>
      <p:pic>
        <p:nvPicPr>
          <p:cNvPr id="9" name="Picture 9" descr="C:\Users\2\AppData\Local\Temp\Rar$DIa0.269\eg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90" y="214282"/>
            <a:ext cx="642942" cy="642942"/>
          </a:xfrm>
          <a:prstGeom prst="rect">
            <a:avLst/>
          </a:prstGeom>
          <a:noFill/>
        </p:spPr>
      </p:pic>
      <p:pic>
        <p:nvPicPr>
          <p:cNvPr id="10" name="Picture 11" descr="C:\Users\2\AppData\Local\Temp\Rar$DIa0.038\tirekutsanmy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30" y="142844"/>
            <a:ext cx="714381" cy="714381"/>
          </a:xfrm>
          <a:prstGeom prst="rect">
            <a:avLst/>
          </a:prstGeom>
          <a:noFill/>
        </p:spPr>
      </p:pic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1857364" y="5143504"/>
          <a:ext cx="4571999" cy="3213635"/>
        </p:xfrm>
        <a:graphic>
          <a:graphicData uri="http://schemas.openxmlformats.org/drawingml/2006/table">
            <a:tbl>
              <a:tblPr/>
              <a:tblGrid>
                <a:gridCol w="642942"/>
                <a:gridCol w="785818"/>
                <a:gridCol w="913194"/>
                <a:gridCol w="1158508"/>
                <a:gridCol w="1071537"/>
              </a:tblGrid>
              <a:tr h="287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b="1" dirty="0">
                          <a:latin typeface="Calibri"/>
                          <a:ea typeface="Lucida Sans Unicode"/>
                          <a:cs typeface="Arial"/>
                        </a:rPr>
                        <a:t>Eğitim Tarihi</a:t>
                      </a:r>
                      <a:endParaRPr lang="tr-TR" sz="9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b="1">
                          <a:latin typeface="Calibri"/>
                          <a:ea typeface="Lucida Sans Unicode"/>
                          <a:cs typeface="Arial"/>
                        </a:rPr>
                        <a:t>Eğitim Adı</a:t>
                      </a:r>
                      <a:endParaRPr lang="tr-TR" sz="90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b="1" dirty="0">
                          <a:latin typeface="Calibri"/>
                          <a:ea typeface="Lucida Sans Unicode"/>
                          <a:cs typeface="Arial"/>
                        </a:rPr>
                        <a:t>1.gün</a:t>
                      </a:r>
                      <a:endParaRPr lang="tr-TR" sz="9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b="1" dirty="0">
                          <a:latin typeface="Calibri"/>
                          <a:ea typeface="Lucida Sans Unicode"/>
                          <a:cs typeface="Arial"/>
                        </a:rPr>
                        <a:t>2.gün</a:t>
                      </a:r>
                      <a:endParaRPr lang="tr-TR" sz="9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b="1">
                          <a:latin typeface="Calibri"/>
                          <a:ea typeface="Lucida Sans Unicode"/>
                          <a:cs typeface="Arial"/>
                        </a:rPr>
                        <a:t>EĞİTMEN</a:t>
                      </a:r>
                      <a:endParaRPr lang="tr-TR" sz="90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855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700" b="1" dirty="0" smtClean="0">
                        <a:solidFill>
                          <a:srgbClr val="C00000"/>
                        </a:solidFill>
                        <a:latin typeface="Calibri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700" b="1" dirty="0" smtClean="0">
                        <a:solidFill>
                          <a:srgbClr val="FF0000"/>
                        </a:solidFill>
                        <a:latin typeface="Calibri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Lucida Sans Unicode"/>
                          <a:cs typeface="Calibri" pitchFamily="34" charset="0"/>
                        </a:rPr>
                        <a:t>30.11.2025</a:t>
                      </a:r>
                      <a:endParaRPr lang="tr-TR" sz="800" dirty="0">
                        <a:solidFill>
                          <a:srgbClr val="FF0000"/>
                        </a:solidFill>
                        <a:latin typeface="Calibri" pitchFamily="34" charset="0"/>
                        <a:ea typeface="Lucida Sans Unicode"/>
                        <a:cs typeface="Calibri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Lucida Sans Unicode"/>
                          <a:cs typeface="Calibri" pitchFamily="34" charset="0"/>
                        </a:rPr>
                        <a:t>01.12.2025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800" dirty="0">
                        <a:solidFill>
                          <a:srgbClr val="FF0000"/>
                        </a:solidFill>
                        <a:latin typeface="Calibri" pitchFamily="34" charset="0"/>
                        <a:ea typeface="Lucida Sans Unicode"/>
                        <a:cs typeface="Calibri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 b="1" dirty="0">
                          <a:latin typeface="Calibri"/>
                          <a:ea typeface="Lucida Sans Unicode"/>
                          <a:cs typeface="Arial"/>
                        </a:rPr>
                        <a:t> (2 GÜN)</a:t>
                      </a:r>
                      <a:endParaRPr lang="tr-TR" sz="9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 b="1" dirty="0">
                          <a:latin typeface="Calibri"/>
                          <a:ea typeface="Lucida Sans Unicode"/>
                          <a:cs typeface="Arial"/>
                        </a:rPr>
                        <a:t>(10.00-17.00)</a:t>
                      </a:r>
                      <a:endParaRPr lang="tr-TR" sz="9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800" b="1" dirty="0" smtClean="0">
                        <a:solidFill>
                          <a:srgbClr val="FF0000"/>
                        </a:solidFill>
                        <a:latin typeface="Calibri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800" b="1" dirty="0" smtClean="0">
                        <a:solidFill>
                          <a:srgbClr val="FF0000"/>
                        </a:solidFill>
                        <a:latin typeface="Calibri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b="1" dirty="0" smtClean="0">
                          <a:solidFill>
                            <a:srgbClr val="FF0000"/>
                          </a:solidFill>
                          <a:latin typeface="Calibri"/>
                          <a:ea typeface="Lucida Sans Unicode"/>
                          <a:cs typeface="Arial"/>
                        </a:rPr>
                        <a:t>ÖN </a:t>
                      </a:r>
                      <a:r>
                        <a:rPr lang="tr-TR" sz="800" b="1" dirty="0">
                          <a:solidFill>
                            <a:srgbClr val="FF0000"/>
                          </a:solidFill>
                          <a:latin typeface="Calibri"/>
                          <a:ea typeface="Lucida Sans Unicode"/>
                          <a:cs typeface="Arial"/>
                        </a:rPr>
                        <a:t>GEREKSİNİM PROGRAMLARI VE HACCP </a:t>
                      </a:r>
                      <a:r>
                        <a:rPr lang="tr-TR" sz="800" b="1" dirty="0" smtClean="0">
                          <a:solidFill>
                            <a:srgbClr val="FF0000"/>
                          </a:solidFill>
                          <a:latin typeface="Calibri"/>
                          <a:ea typeface="Lucida Sans Unicode"/>
                          <a:cs typeface="Arial"/>
                        </a:rPr>
                        <a:t>EĞİTİMİ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800" dirty="0">
                        <a:solidFill>
                          <a:srgbClr val="FF0000"/>
                        </a:solidFill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b="1" dirty="0">
                          <a:latin typeface="Calibri"/>
                          <a:ea typeface="Lucida Sans Unicode"/>
                          <a:cs typeface="Arial"/>
                        </a:rPr>
                        <a:t>(TS/ISO 22002 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b="1" dirty="0">
                          <a:latin typeface="Calibri"/>
                          <a:ea typeface="Lucida Sans Unicode"/>
                          <a:cs typeface="Arial"/>
                        </a:rPr>
                        <a:t>Teknik şartnameleri ve CAC-169 gıda hijyeni ile ilgili bilgilendirme)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Ön koşul programlarının tanıtımı ve gıda sektöründe önemi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Tehlike analizi ve kritik kontrol noktalarının (HACCP) amacı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HACCP sistemi adımları 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HACCP ekibinin kurulması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Hammadde ve ürün tanımlarının oluşturulması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Akış diyagramlarının oluşturulması ve doğrulanması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Gıda Güvenliği tehlikelerinin tanıtılması (fiziksel, Kimyasal, Biyolojik, </a:t>
                      </a:r>
                      <a:r>
                        <a:rPr lang="tr-TR" sz="800" dirty="0" err="1">
                          <a:latin typeface="Calibri"/>
                          <a:ea typeface="Lucida Sans Unicode"/>
                          <a:cs typeface="Arial"/>
                        </a:rPr>
                        <a:t>Radyoloj</a:t>
                      </a: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,k vb.)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Tehlike analizinin yapılması – PRENSİP 1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Kritik kontrol noktalarının belirlenmesi (</a:t>
                      </a:r>
                      <a:r>
                        <a:rPr lang="tr-TR" sz="800" dirty="0" err="1">
                          <a:latin typeface="Calibri"/>
                          <a:ea typeface="Lucida Sans Unicode"/>
                          <a:cs typeface="Arial"/>
                        </a:rPr>
                        <a:t>CCP’ler</a:t>
                      </a: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) – PRENSİP 2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Kritik limitlerin oluşturulması – PRENSİP 3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 err="1">
                          <a:latin typeface="Calibri"/>
                          <a:ea typeface="Lucida Sans Unicode"/>
                          <a:cs typeface="Arial"/>
                        </a:rPr>
                        <a:t>CCP’leri</a:t>
                      </a: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 izleme sisteminin oluşturulması – PRENSİP 4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Düzeltici faaliyetlerin belirlenmesi – PRENSİP 5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Doğrulama ve geçerli kılma prosedürlerinin oluşturulması – PRENSİP 6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Doküman ve kayıt kontrol yönteminin oluşturulması – PRENSİP 7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HACCP Planları hazırlanması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700" b="1" dirty="0" smtClean="0">
                        <a:solidFill>
                          <a:srgbClr val="C00000"/>
                        </a:solidFill>
                        <a:latin typeface="Calibri"/>
                        <a:ea typeface="Lucida Sans Unicode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r-TR" sz="700" b="1" dirty="0" smtClean="0">
                        <a:solidFill>
                          <a:srgbClr val="C00000"/>
                        </a:solidFill>
                        <a:latin typeface="Calibri"/>
                        <a:ea typeface="Lucida Sans Unicode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b="1" dirty="0" smtClean="0">
                          <a:solidFill>
                            <a:srgbClr val="FF0000"/>
                          </a:solidFill>
                          <a:latin typeface="Calibri"/>
                          <a:ea typeface="Lucida Sans Unicode"/>
                          <a:cs typeface="Arial"/>
                        </a:rPr>
                        <a:t>EMEL </a:t>
                      </a:r>
                      <a:r>
                        <a:rPr lang="tr-TR" sz="800" b="1" dirty="0">
                          <a:solidFill>
                            <a:srgbClr val="FF0000"/>
                          </a:solidFill>
                          <a:latin typeface="Calibri"/>
                          <a:ea typeface="Lucida Sans Unicode"/>
                          <a:cs typeface="Arial"/>
                        </a:rPr>
                        <a:t>KARAÇAY GÖKKAYA</a:t>
                      </a:r>
                      <a:endParaRPr lang="tr-TR" sz="800" dirty="0">
                        <a:solidFill>
                          <a:srgbClr val="FF0000"/>
                        </a:solidFill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GIDA YÜK MÜH.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EGE ÜNİ MEZUNU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800" dirty="0">
                          <a:latin typeface="Calibri"/>
                          <a:ea typeface="Lucida Sans Unicode"/>
                          <a:cs typeface="Arial"/>
                        </a:rPr>
                        <a:t>ISO 9001, 22000, HELAL, FSSC22000, BRCGS standartları Denetçisi ve eğitmeni</a:t>
                      </a:r>
                      <a:endParaRPr lang="tr-TR" sz="800" dirty="0">
                        <a:latin typeface="Lucida Sans Unicode"/>
                        <a:ea typeface="Lucida Sans Unicode"/>
                        <a:cs typeface="Arial"/>
                      </a:endParaRPr>
                    </a:p>
                  </a:txBody>
                  <a:tcPr marL="46130" marR="46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" name="Image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85926" y="4429124"/>
            <a:ext cx="3111500" cy="6604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26" y="8143900"/>
            <a:ext cx="39290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b="1" dirty="0" smtClean="0">
              <a:latin typeface="Century Gothic" pitchFamily="34" charset="0"/>
              <a:ea typeface="Lucida Sans Unicode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cs typeface="Calibri" pitchFamily="34" charset="0"/>
              </a:rPr>
              <a:t>Tarih	: 30.11.2025-01.12.2025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200" b="1" dirty="0" smtClean="0">
                <a:latin typeface="Century Gothic" pitchFamily="34" charset="0"/>
                <a:cs typeface="Calibri" pitchFamily="34" charset="0"/>
              </a:rPr>
              <a:t>Saat	: 10:00-17.00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cs typeface="Calibri" pitchFamily="34" charset="0"/>
              </a:rPr>
              <a:t>Yer	:</a:t>
            </a:r>
            <a:r>
              <a:rPr kumimoji="0" lang="tr-TR" sz="1200" b="1" i="0" u="none" strike="noStrike" cap="none" normalizeH="0" dirty="0" smtClean="0">
                <a:ln>
                  <a:noFill/>
                </a:ln>
                <a:effectLst/>
                <a:latin typeface="Century Gothic" pitchFamily="34" charset="0"/>
                <a:cs typeface="Calibri" pitchFamily="34" charset="0"/>
              </a:rPr>
              <a:t> TKMYO Konferans Salonu </a:t>
            </a:r>
            <a:endParaRPr kumimoji="0" lang="tr-TR" sz="1800" b="0" i="0" u="none" strike="noStrike" cap="none" normalizeH="0" baseline="0" dirty="0" smtClean="0">
              <a:ln>
                <a:noFill/>
              </a:ln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1357298" y="2714612"/>
            <a:ext cx="478634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b="1" dirty="0" smtClean="0">
                <a:latin typeface="MV Boli" pitchFamily="2" charset="0"/>
                <a:cs typeface="MV Boli" pitchFamily="2" charset="0"/>
              </a:rPr>
              <a:t>Gıda Teknolojisi 2. Sınıf Öğrencileri</a:t>
            </a:r>
          </a:p>
          <a:p>
            <a:pPr lvl="0"/>
            <a:r>
              <a:rPr lang="tr-TR" dirty="0" smtClean="0"/>
              <a:t> </a:t>
            </a:r>
          </a:p>
          <a:p>
            <a:pPr algn="ctr"/>
            <a:r>
              <a:rPr lang="tr-TR" b="1" dirty="0" smtClean="0">
                <a:solidFill>
                  <a:srgbClr val="00B050"/>
                </a:solidFill>
                <a:latin typeface="Century Gothic" pitchFamily="34" charset="0"/>
                <a:ea typeface="Lucida Sans Unicode" pitchFamily="34" charset="0"/>
                <a:cs typeface="Calibri" pitchFamily="34" charset="0"/>
              </a:rPr>
              <a:t>Eğitim Programına</a:t>
            </a:r>
            <a:endParaRPr lang="tr-TR" dirty="0" smtClean="0">
              <a:solidFill>
                <a:srgbClr val="00B050"/>
              </a:solidFill>
              <a:latin typeface="Century Gothic" pitchFamily="34" charset="0"/>
              <a:cs typeface="Arial" pitchFamily="34" charset="0"/>
            </a:endParaRPr>
          </a:p>
          <a:p>
            <a:pPr algn="ctr"/>
            <a:r>
              <a:rPr lang="tr-TR" sz="6000" dirty="0" smtClean="0">
                <a:solidFill>
                  <a:srgbClr val="FF0000"/>
                </a:solidFill>
                <a:latin typeface="Brush Script MT" pitchFamily="66" charset="0"/>
              </a:rPr>
              <a:t>Davetlisiniz !</a:t>
            </a:r>
          </a:p>
        </p:txBody>
      </p:sp>
      <p:sp>
        <p:nvSpPr>
          <p:cNvPr id="17" name="16 Metin kutusu"/>
          <p:cNvSpPr txBox="1"/>
          <p:nvPr/>
        </p:nvSpPr>
        <p:spPr>
          <a:xfrm>
            <a:off x="714356" y="1142976"/>
            <a:ext cx="59293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2800" b="1" dirty="0" smtClean="0">
                <a:solidFill>
                  <a:srgbClr val="0070C0"/>
                </a:solidFill>
                <a:latin typeface="Century" pitchFamily="18" charset="0"/>
                <a:ea typeface="Lucida Sans Unicode" pitchFamily="34" charset="0"/>
                <a:cs typeface="Calibri" pitchFamily="34" charset="0"/>
              </a:rPr>
              <a:t>Ön Gereksinim Programları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2800" b="1" dirty="0" smtClean="0">
                <a:solidFill>
                  <a:srgbClr val="0070C0"/>
                </a:solidFill>
                <a:latin typeface="Century" pitchFamily="18" charset="0"/>
                <a:ea typeface="Lucida Sans Unicode" pitchFamily="34" charset="0"/>
                <a:cs typeface="Calibri" pitchFamily="34" charset="0"/>
              </a:rPr>
              <a:t>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2800" b="1" dirty="0" smtClean="0">
                <a:solidFill>
                  <a:srgbClr val="0070C0"/>
                </a:solidFill>
                <a:latin typeface="Century" pitchFamily="18" charset="0"/>
                <a:ea typeface="Lucida Sans Unicode" pitchFamily="34" charset="0"/>
                <a:cs typeface="Calibri" pitchFamily="34" charset="0"/>
              </a:rPr>
              <a:t>HACCP Eğitimi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182</Words>
  <PresentationFormat>Ekran Gösterisi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Cumba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tülay</dc:creator>
  <cp:lastModifiedBy>2</cp:lastModifiedBy>
  <cp:revision>6</cp:revision>
  <dcterms:created xsi:type="dcterms:W3CDTF">2025-11-26T07:25:56Z</dcterms:created>
  <dcterms:modified xsi:type="dcterms:W3CDTF">2025-11-26T08:42:44Z</dcterms:modified>
</cp:coreProperties>
</file>